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59" r:id="rId5"/>
    <p:sldId id="280" r:id="rId6"/>
    <p:sldId id="262" r:id="rId7"/>
    <p:sldId id="263" r:id="rId8"/>
    <p:sldId id="264" r:id="rId9"/>
    <p:sldId id="266" r:id="rId10"/>
    <p:sldId id="267" r:id="rId11"/>
    <p:sldId id="268" r:id="rId12"/>
    <p:sldId id="281" r:id="rId13"/>
    <p:sldId id="269" r:id="rId14"/>
    <p:sldId id="270" r:id="rId15"/>
    <p:sldId id="282" r:id="rId16"/>
    <p:sldId id="271" r:id="rId17"/>
    <p:sldId id="275" r:id="rId18"/>
    <p:sldId id="272" r:id="rId19"/>
    <p:sldId id="283" r:id="rId20"/>
    <p:sldId id="273" r:id="rId21"/>
    <p:sldId id="274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59C"/>
    <a:srgbClr val="C0C0C0"/>
    <a:srgbClr val="1D208F"/>
    <a:srgbClr val="211E54"/>
    <a:srgbClr val="DDDDDD"/>
    <a:srgbClr val="B2B2B2"/>
    <a:srgbClr val="D476D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2" autoAdjust="0"/>
    <p:restoredTop sz="94660"/>
  </p:normalViewPr>
  <p:slideViewPr>
    <p:cSldViewPr>
      <p:cViewPr>
        <p:scale>
          <a:sx n="50" d="100"/>
          <a:sy n="50" d="100"/>
        </p:scale>
        <p:origin x="-1404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64417430800221"/>
          <c:y val="8.9662614620033138E-2"/>
          <c:w val="0.50266843992315891"/>
          <c:h val="0.754002659884738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5"/>
              <c:layout>
                <c:manualLayout>
                  <c:x val="-5.6634416212334504E-2"/>
                  <c:y val="1.605069335884333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4637357381180149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Sheet1!$A$2:$A$9</c:f>
              <c:strCache>
                <c:ptCount val="8"/>
                <c:pt idx="0">
                  <c:v>Bạn đồng hành</c:v>
                </c:pt>
                <c:pt idx="1">
                  <c:v>Kinh phí</c:v>
                </c:pt>
                <c:pt idx="2">
                  <c:v>Thời gian</c:v>
                </c:pt>
                <c:pt idx="3">
                  <c:v>Thời tiết</c:v>
                </c:pt>
                <c:pt idx="4">
                  <c:v>Tâm trạng</c:v>
                </c:pt>
                <c:pt idx="5">
                  <c:v>Độ quen thuộc với điểm du lịch</c:v>
                </c:pt>
                <c:pt idx="6">
                  <c:v>Nhiệt độ</c:v>
                </c:pt>
                <c:pt idx="7">
                  <c:v>Độ dài chuyến du lịch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</c:v>
                </c:pt>
                <c:pt idx="1">
                  <c:v>22</c:v>
                </c:pt>
                <c:pt idx="2">
                  <c:v>18</c:v>
                </c:pt>
                <c:pt idx="3">
                  <c:v>17</c:v>
                </c:pt>
                <c:pt idx="4">
                  <c:v>11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B3-9617-4538-8898-15612BC9EBFE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32F6-B34F-448F-8B73-DEEE9795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066800" y="4648200"/>
            <a:ext cx="75438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429000" y="4267200"/>
            <a:ext cx="5181600" cy="457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477000"/>
            <a:ext cx="1371600" cy="1524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828800" y="6477000"/>
            <a:ext cx="838200" cy="152400"/>
          </a:xfrm>
        </p:spPr>
        <p:txBody>
          <a:bodyPr/>
          <a:lstStyle>
            <a:lvl1pPr>
              <a:defRPr/>
            </a:lvl1pPr>
          </a:lstStyle>
          <a:p>
            <a:fld id="{A557F3D1-8D74-444E-8A8A-ECD7074060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gray">
          <a:xfrm>
            <a:off x="444500" y="6375400"/>
            <a:ext cx="5257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221412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FB85D1-D0F0-41DD-A956-643097DDA8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66700"/>
            <a:ext cx="2057400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6700"/>
            <a:ext cx="6019800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B2B9C-7ACF-4D79-AF7C-4A4CA10E13F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7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E3117-1AE7-4ACC-839B-C69B4E3F6E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8CB06-C38E-454F-B932-4DDABA86238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EA446-2F36-4C8C-9C0B-AE3BB5AC213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8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D7A02-9E33-47F6-B66F-41C4B4A93D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67B3E-DD85-4BA0-B6F8-040D873244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CBEE3-1AE9-4D6C-993B-527A8F067DB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3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F72CC-CB2E-4D20-B91E-0AA8524F28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2F55D-BE96-4F61-8300-CB46F6AFDB1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66700"/>
            <a:ext cx="727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9400" y="6515100"/>
            <a:ext cx="1219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397625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98600" y="65151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DF6EF32-F62F-4E88-84E6-506F77E744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7" name="Line 33"/>
          <p:cNvSpPr>
            <a:spLocks noChangeShapeType="1"/>
          </p:cNvSpPr>
          <p:nvPr/>
        </p:nvSpPr>
        <p:spPr bwMode="auto">
          <a:xfrm>
            <a:off x="304800" y="6553200"/>
            <a:ext cx="5715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38600"/>
            <a:ext cx="7543800" cy="838200"/>
          </a:xfrm>
        </p:spPr>
        <p:txBody>
          <a:bodyPr/>
          <a:lstStyle/>
          <a:p>
            <a:r>
              <a:rPr lang="en-US" sz="2800"/>
              <a:t>HỆ THỐNG KHUYẾN NGHỊ HỖ TRỢ KHÁCH DU LỊCH DÙNG ĐIỆN THOẠI 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5105400"/>
            <a:ext cx="5181600" cy="457200"/>
          </a:xfrm>
        </p:spPr>
        <p:txBody>
          <a:bodyPr/>
          <a:lstStyle/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Nhóm SV thực hiện: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Nguyễn Minh Hiếu – 07520117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Lê Trọng Hiếu - 07520119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-609600" y="5105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None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GV hướng dẫn:</a:t>
            </a:r>
            <a:r>
              <a:rPr lang="en-US" sz="1600" u="sng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ThS. Huỳnh Hữu Việt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641" y="6412468"/>
            <a:ext cx="553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Trường ĐH Công Nghệ Thông Tin – ĐHQG TP.HCM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8259" y="6019800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Không gian khuyến nghị 3 chiều (Users x Items x Time)</a:t>
            </a:r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3564618" y="1143000"/>
            <a:ext cx="2460626" cy="236220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3" spcCol="457200" rtlCol="0" anchor="ctr">
            <a:norm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0386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958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58303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426248" y="1580128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26248" y="2021344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426248" y="2458472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53776" y="1513964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867400" y="1308410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038600" y="1752600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95800" y="1747568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58303" y="1761833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564618" y="218972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564618" y="262386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564618" y="3068072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792146" y="1513964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980236" y="1308410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958303" y="1747568"/>
            <a:ext cx="467945" cy="44216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86600" y="213943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R(101,7,1) = 6</a:t>
            </a:r>
          </a:p>
        </p:txBody>
      </p:sp>
      <p:cxnSp>
        <p:nvCxnSpPr>
          <p:cNvPr id="72" name="Straight Arrow Connector 71"/>
          <p:cNvCxnSpPr>
            <a:stCxn id="67" idx="3"/>
          </p:cNvCxnSpPr>
          <p:nvPr/>
        </p:nvCxnSpPr>
        <p:spPr>
          <a:xfrm>
            <a:off x="5426248" y="1968648"/>
            <a:ext cx="1584152" cy="3574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35693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10492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55008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035822" y="3565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36867" y="34899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685413" y="3254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879395" y="30666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2971800" y="18203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101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971800" y="227380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102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71800" y="27017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103</a:t>
            </a:r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971800" y="312057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104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184405" y="241968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Users</a:t>
            </a:r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248427" y="385923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998319" y="356508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</a:t>
            </a:r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67226"/>
              </p:ext>
            </p:extLst>
          </p:nvPr>
        </p:nvGraphicFramePr>
        <p:xfrm>
          <a:off x="153844" y="2796082"/>
          <a:ext cx="2424258" cy="1387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086"/>
                <a:gridCol w="808086"/>
                <a:gridCol w="808086"/>
              </a:tblGrid>
              <a:tr h="153644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Age</a:t>
                      </a:r>
                      <a:endParaRPr lang="en-US" sz="1200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101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John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25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102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Bob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18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103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Alice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27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104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Mary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24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28454"/>
              </p:ext>
            </p:extLst>
          </p:nvPr>
        </p:nvGraphicFramePr>
        <p:xfrm>
          <a:off x="6843597" y="3202895"/>
          <a:ext cx="215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23"/>
                <a:gridCol w="1075923"/>
              </a:tblGrid>
              <a:tr h="26766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Weekday</a:t>
                      </a:r>
                      <a:endParaRPr lang="en-US" sz="1200" b="1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Weekend</a:t>
                      </a:r>
                      <a:endParaRPr lang="en-US" sz="1200" b="1"/>
                    </a:p>
                  </a:txBody>
                  <a:tcPr/>
                </a:tc>
              </a:tr>
              <a:tr h="27224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Holiday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54441"/>
              </p:ext>
            </p:extLst>
          </p:nvPr>
        </p:nvGraphicFramePr>
        <p:xfrm>
          <a:off x="2971800" y="4343400"/>
          <a:ext cx="32864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493"/>
                <a:gridCol w="1095493"/>
                <a:gridCol w="1095493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Cost</a:t>
                      </a:r>
                      <a:endParaRPr lang="en-US" sz="120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20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5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5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15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7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Item 7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40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5429" y="6107668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Thông tin ngữ cảnh trong hệ thống khuyến nghị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32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100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00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2286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000" y="4343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2"/>
            <a:endCxn id="17" idx="0"/>
          </p:cNvCxnSpPr>
          <p:nvPr/>
        </p:nvCxnSpPr>
        <p:spPr>
          <a:xfrm>
            <a:off x="1981200" y="1981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11" idx="0"/>
          </p:cNvCxnSpPr>
          <p:nvPr/>
        </p:nvCxnSpPr>
        <p:spPr>
          <a:xfrm>
            <a:off x="1981200" y="2971800"/>
            <a:ext cx="0" cy="3619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4" idx="0"/>
          </p:cNvCxnSpPr>
          <p:nvPr/>
        </p:nvCxnSpPr>
        <p:spPr>
          <a:xfrm>
            <a:off x="19812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2" idx="0"/>
          </p:cNvCxnSpPr>
          <p:nvPr/>
        </p:nvCxnSpPr>
        <p:spPr>
          <a:xfrm>
            <a:off x="48006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8" idx="0"/>
          </p:cNvCxnSpPr>
          <p:nvPr/>
        </p:nvCxnSpPr>
        <p:spPr>
          <a:xfrm>
            <a:off x="4800600" y="4019550"/>
            <a:ext cx="0" cy="3238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5" idx="0"/>
          </p:cNvCxnSpPr>
          <p:nvPr/>
        </p:nvCxnSpPr>
        <p:spPr>
          <a:xfrm>
            <a:off x="4800600" y="5029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13" idx="0"/>
          </p:cNvCxnSpPr>
          <p:nvPr/>
        </p:nvCxnSpPr>
        <p:spPr>
          <a:xfrm>
            <a:off x="75438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  <a:endCxn id="16" idx="0"/>
          </p:cNvCxnSpPr>
          <p:nvPr/>
        </p:nvCxnSpPr>
        <p:spPr>
          <a:xfrm>
            <a:off x="75438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11786" y="129540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4131186" y="132014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6874386" y="129539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7" name="TextBox 36"/>
          <p:cNvSpPr txBox="1"/>
          <p:nvPr/>
        </p:nvSpPr>
        <p:spPr>
          <a:xfrm>
            <a:off x="892862" y="2276104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Contextualized Data</a:t>
            </a:r>
          </a:p>
          <a:p>
            <a:pPr algn="ctr"/>
            <a:r>
              <a:rPr lang="en-US" sz="1600" smtClean="0"/>
              <a:t>U x I x R</a:t>
            </a:r>
            <a:endParaRPr 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1017637" y="3322864"/>
            <a:ext cx="192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2D Recommender</a:t>
            </a:r>
          </a:p>
          <a:p>
            <a:pPr algn="ctr"/>
            <a:r>
              <a:rPr lang="en-US" sz="1600" smtClean="0"/>
              <a:t>U x I → R</a:t>
            </a:r>
            <a:endParaRPr lang="en-US" sz="1600"/>
          </a:p>
        </p:txBody>
      </p:sp>
      <p:sp>
        <p:nvSpPr>
          <p:cNvPr id="39" name="TextBox 38"/>
          <p:cNvSpPr txBox="1"/>
          <p:nvPr/>
        </p:nvSpPr>
        <p:spPr>
          <a:xfrm>
            <a:off x="3864069" y="3307772"/>
            <a:ext cx="192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2D Recommender</a:t>
            </a:r>
          </a:p>
          <a:p>
            <a:pPr algn="ctr"/>
            <a:r>
              <a:rPr lang="en-US" sz="1600" smtClean="0"/>
              <a:t>U x I → R</a:t>
            </a:r>
            <a:endParaRPr lang="en-US" sz="1600"/>
          </a:p>
        </p:txBody>
      </p:sp>
      <p:sp>
        <p:nvSpPr>
          <p:cNvPr id="40" name="TextBox 39"/>
          <p:cNvSpPr txBox="1"/>
          <p:nvPr/>
        </p:nvSpPr>
        <p:spPr>
          <a:xfrm>
            <a:off x="6578415" y="33337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M</a:t>
            </a:r>
            <a:r>
              <a:rPr lang="en-US" sz="1600" b="1" smtClean="0"/>
              <a:t>D Recommender</a:t>
            </a:r>
          </a:p>
          <a:p>
            <a:pPr algn="ctr"/>
            <a:r>
              <a:rPr lang="en-US" sz="1600" smtClean="0"/>
              <a:t>U x I x C→ R</a:t>
            </a:r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1088172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3907567" y="5307568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6650767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934601" y="4424690"/>
            <a:ext cx="17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538118" y="19489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5294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48" name="Straight Arrow Connector 47"/>
          <p:cNvCxnSpPr>
            <a:stCxn id="45" idx="3"/>
          </p:cNvCxnSpPr>
          <p:nvPr/>
        </p:nvCxnSpPr>
        <p:spPr>
          <a:xfrm>
            <a:off x="838200" y="2133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16486" y="4181475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52800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665706" y="41910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52800" y="4953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665706" y="5181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6000" y="4008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96000" y="4355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379086" y="4193143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79086" y="4539734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07086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(a)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67203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(b)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10403" y="8382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>
                <a:solidFill>
                  <a:srgbClr val="FFFF00"/>
                </a:solidFill>
              </a:rPr>
              <a:t>Phương pháp thu giảm số chiều </a:t>
            </a:r>
            <a:br>
              <a:rPr lang="en-US" sz="2200" smtClean="0">
                <a:solidFill>
                  <a:srgbClr val="FFFF00"/>
                </a:solidFill>
              </a:rPr>
            </a:br>
            <a:r>
              <a:rPr lang="en-US" sz="2200" smtClean="0">
                <a:solidFill>
                  <a:srgbClr val="FFFF00"/>
                </a:solidFill>
              </a:rPr>
              <a:t>kết hợp mô hình hồi quy tuyến tính</a:t>
            </a:r>
            <a:endParaRPr lang="en-US" sz="2200">
              <a:solidFill>
                <a:srgbClr val="FFFF00"/>
              </a:solidFill>
            </a:endParaRPr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chiều </a:t>
            </a:r>
            <a:br>
              <a:rPr lang="en-US" sz="2600"/>
            </a:br>
            <a:r>
              <a:rPr lang="en-US" sz="2600"/>
              <a:t>kết hợp mô hình hồi quy tuyến tính</a:t>
            </a:r>
            <a:br>
              <a:rPr lang="en-US" sz="2600"/>
            </a:b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Cái này 2-3 slides thôi nha, mô tả ngắn gọn, đừng đưa công thức tính toán, thuật toán gì vào </a:t>
            </a:r>
            <a:r>
              <a:rPr lang="en-US" smtClean="0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chiều </a:t>
            </a:r>
            <a:br>
              <a:rPr lang="en-US" sz="2600"/>
            </a:br>
            <a:r>
              <a:rPr lang="en-US" sz="2600"/>
              <a:t>kết hợp mô hình hồi quy tuyến tính</a:t>
            </a:r>
            <a:br>
              <a:rPr lang="en-US" sz="2600"/>
            </a:b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Cái này 2-3 slides thôi nha, nói ngắn gọn, đừng đưa công thức tính toán, thuật toán gì vào </a:t>
            </a:r>
            <a:r>
              <a:rPr lang="en-US" smtClean="0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br>
              <a:rPr lang="en-US" sz="2200" smtClean="0"/>
            </a:br>
            <a:r>
              <a:rPr lang="en-US" sz="2200" smtClean="0"/>
              <a:t>kết hợp mô hình hồi quy tuyến tính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Hiện thực hóa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C:\Users\LEHIEU\Desktop\a9c41__Samsung-Galaxy-S-II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1292985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304800" y="3350768"/>
            <a:ext cx="1866900" cy="1145032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Internet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" y="5486400"/>
            <a:ext cx="1905000" cy="685799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Dịch vụ web WCF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79892" y="25908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79892" y="46482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961" y="876301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Điện thoại Android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4343400"/>
            <a:ext cx="2209800" cy="1828799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Hệ khuyến nghị</a:t>
            </a:r>
          </a:p>
          <a:p>
            <a:pPr marL="285750"/>
            <a:endParaRPr lang="en-US" smtClean="0"/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/>
              <a:t>Huấn luyện</a:t>
            </a:r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/>
              <a:t>Khuyến nghị</a:t>
            </a:r>
            <a:endParaRPr lang="en-US"/>
          </a:p>
        </p:txBody>
      </p:sp>
      <p:sp>
        <p:nvSpPr>
          <p:cNvPr id="15" name="Flowchart: Magnetic Disk 14"/>
          <p:cNvSpPr/>
          <p:nvPr/>
        </p:nvSpPr>
        <p:spPr>
          <a:xfrm>
            <a:off x="6705600" y="5067300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CSDL </a:t>
            </a:r>
          </a:p>
          <a:p>
            <a:pPr algn="ctr"/>
            <a:r>
              <a:rPr lang="en-US" smtClean="0"/>
              <a:t>giao tác</a:t>
            </a:r>
            <a:endParaRPr lang="en-US"/>
          </a:p>
        </p:txBody>
      </p:sp>
      <p:sp>
        <p:nvSpPr>
          <p:cNvPr id="18" name="Flowchart: Magnetic Disk 17"/>
          <p:cNvSpPr/>
          <p:nvPr/>
        </p:nvSpPr>
        <p:spPr>
          <a:xfrm>
            <a:off x="6705600" y="1295401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Kho dữ liệu</a:t>
            </a:r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3276600" y="1295400"/>
            <a:ext cx="1524000" cy="1524000"/>
          </a:xfrm>
          <a:prstGeom prst="cub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OLAP Cube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91023" y="5829299"/>
            <a:ext cx="680777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86400" y="5829299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29500" y="2590800"/>
            <a:ext cx="0" cy="2209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257800" y="2590800"/>
            <a:ext cx="144780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105400" y="19812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38600" y="2932684"/>
            <a:ext cx="0" cy="1258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4000" y="2057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Deploy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95600" y="3352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ADOMDB</a:t>
            </a:r>
            <a:endParaRPr lang="en-US"/>
          </a:p>
        </p:txBody>
      </p:sp>
      <p:sp>
        <p:nvSpPr>
          <p:cNvPr id="1024" name="TextBox 1023"/>
          <p:cNvSpPr txBox="1"/>
          <p:nvPr/>
        </p:nvSpPr>
        <p:spPr>
          <a:xfrm>
            <a:off x="4976669" y="3200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  <p:sp>
        <p:nvSpPr>
          <p:cNvPr id="1025" name="TextBox 1024"/>
          <p:cNvSpPr txBox="1"/>
          <p:nvPr/>
        </p:nvSpPr>
        <p:spPr>
          <a:xfrm>
            <a:off x="7543800" y="3657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ETL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10069" y="52885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89313317"/>
              </p:ext>
            </p:extLst>
          </p:nvPr>
        </p:nvGraphicFramePr>
        <p:xfrm>
          <a:off x="-990600" y="990600"/>
          <a:ext cx="7714620" cy="514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44520"/>
              </p:ext>
            </p:extLst>
          </p:nvPr>
        </p:nvGraphicFramePr>
        <p:xfrm>
          <a:off x="5029200" y="2209800"/>
          <a:ext cx="38100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Ngữ</a:t>
                      </a:r>
                      <a:r>
                        <a:rPr lang="en-US" sz="1200" baseline="0" smtClean="0"/>
                        <a:t> cảnh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Giá</a:t>
                      </a:r>
                      <a:r>
                        <a:rPr lang="en-US" sz="1200" baseline="0" smtClean="0"/>
                        <a:t> trị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Bạn</a:t>
                      </a:r>
                      <a:r>
                        <a:rPr lang="en-US" sz="1200" b="1" baseline="0" smtClean="0"/>
                        <a:t> đồng hành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 mình. 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Bạn bè/đồng nghiệp.</a:t>
                      </a:r>
                    </a:p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 đình.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 yêu.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Trẻ em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Kinh phí</a:t>
                      </a:r>
                      <a:r>
                        <a:rPr lang="en-US" sz="1200" b="1" baseline="0" smtClean="0"/>
                        <a:t> du lịch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tiết kiệm.</a:t>
                      </a:r>
                      <a:b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Bảo đảm cho chất lượng.</a:t>
                      </a:r>
                    </a:p>
                    <a:p>
                      <a:r>
                        <a:rPr lang="pt-BR" sz="12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sang trọng.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Thời</a:t>
                      </a:r>
                      <a:r>
                        <a:rPr lang="en-US" sz="1200" b="1" baseline="0" smtClean="0"/>
                        <a:t> tiết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Trong xanh.</a:t>
                      </a:r>
                    </a:p>
                    <a:p>
                      <a:r>
                        <a:rPr lang="en-US" sz="1200" b="1" smtClean="0"/>
                        <a:t>Nắng.</a:t>
                      </a:r>
                    </a:p>
                    <a:p>
                      <a:r>
                        <a:rPr lang="en-US" sz="1200" b="1" smtClean="0"/>
                        <a:t>Âm</a:t>
                      </a:r>
                      <a:r>
                        <a:rPr lang="en-US" sz="1200" b="1" baseline="0" smtClean="0"/>
                        <a:t> u, nhiều mây.</a:t>
                      </a:r>
                    </a:p>
                    <a:p>
                      <a:r>
                        <a:rPr lang="en-US" sz="1200" b="1" baseline="0" smtClean="0"/>
                        <a:t>Mưa</a:t>
                      </a:r>
                      <a:endParaRPr lang="en-US" sz="1200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Thời</a:t>
                      </a:r>
                      <a:r>
                        <a:rPr lang="en-US" sz="1200" b="1" baseline="0" smtClean="0"/>
                        <a:t> gian </a:t>
                      </a:r>
                    </a:p>
                    <a:p>
                      <a:r>
                        <a:rPr lang="en-US" sz="1200" b="1" baseline="0" smtClean="0"/>
                        <a:t>(cấu trúc phân cấp)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Ngày,</a:t>
                      </a:r>
                      <a:r>
                        <a:rPr lang="en-US" sz="1200" b="1" baseline="0" smtClean="0"/>
                        <a:t> tháng, năm.</a:t>
                      </a:r>
                    </a:p>
                    <a:p>
                      <a:r>
                        <a:rPr lang="en-US" sz="1200" b="1" baseline="0" smtClean="0"/>
                        <a:t>Buổi.</a:t>
                      </a:r>
                    </a:p>
                    <a:p>
                      <a:r>
                        <a:rPr lang="en-US" sz="1200" b="1" baseline="0" smtClean="0"/>
                        <a:t>Tuần</a:t>
                      </a:r>
                    </a:p>
                    <a:p>
                      <a:r>
                        <a:rPr lang="en-US" sz="1200" b="1" baseline="0" smtClean="0"/>
                        <a:t>Mùa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1619788" cy="2667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71243" y="914399"/>
            <a:ext cx="1610157" cy="26670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80" y="3733801"/>
            <a:ext cx="1619789" cy="267547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990124" y="3733803"/>
            <a:ext cx="1614256" cy="267547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724068" y="914400"/>
            <a:ext cx="1609932" cy="2667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0" y="914400"/>
            <a:ext cx="1620038" cy="26670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3754831" y="3733803"/>
            <a:ext cx="1602149" cy="2643897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7316799" y="3742278"/>
            <a:ext cx="1598601" cy="263542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7293819" y="914400"/>
            <a:ext cx="1621581" cy="2667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5516545" y="3722251"/>
            <a:ext cx="1612873" cy="266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br>
              <a:rPr lang="en-US" sz="2200" smtClean="0"/>
            </a:br>
            <a:r>
              <a:rPr lang="en-US" sz="2200" smtClean="0"/>
              <a:t>kết hợp mô hình hồi quy tuyến tính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Đánh giá và kết luận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trình bày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br>
              <a:rPr lang="en-US" sz="2200" smtClean="0"/>
            </a:br>
            <a:r>
              <a:rPr lang="en-US" sz="2200" smtClean="0"/>
              <a:t>kết hợp mô hình hồi quy tuyến tính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Thực </a:t>
            </a:r>
            <a:r>
              <a:rPr lang="en-US" sz="2400" smtClean="0">
                <a:solidFill>
                  <a:schemeClr val="tx1"/>
                </a:solidFill>
              </a:rPr>
              <a:t>nghiệm với bộ dữ liệu Movielens (100.000 dòng, không chứa các điều kiện ngữ cảnh):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57891"/>
              </p:ext>
            </p:extLst>
          </p:nvPr>
        </p:nvGraphicFramePr>
        <p:xfrm>
          <a:off x="25400" y="2209800"/>
          <a:ext cx="9086693" cy="1061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</a:tblGrid>
              <a:tr h="408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Lần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5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7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8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  <a:tr h="581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MAE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0.7456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0.7628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0.7438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0.7552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0.7472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0.7775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smtClean="0">
                    <a:latin typeface="+mj-lt"/>
                  </a:rPr>
                  <a:t>Mean Absolute Error (</a:t>
                </a:r>
                <a:r>
                  <a:rPr lang="en-US" sz="2400">
                    <a:latin typeface="+mj-lt"/>
                  </a:rPr>
                  <a:t>MAE</a:t>
                </a:r>
                <a:r>
                  <a:rPr lang="en-US" sz="2400" smtClean="0">
                    <a:latin typeface="+mj-lt"/>
                  </a:rPr>
                  <a:t>): </a:t>
                </a:r>
                <a:r>
                  <a:rPr lang="en-US" sz="2400">
                    <a:latin typeface="+mj-lt"/>
                  </a:rPr>
                  <a:t>độ sai lệch trong kết quả dự đoán của thuật toán. </a:t>
                </a:r>
                <a:endParaRPr lang="en-US" sz="2400" smtClean="0">
                  <a:latin typeface="+mj-lt"/>
                </a:endParaRPr>
              </a:p>
              <a:p>
                <a:pPr algn="just"/>
                <a:endParaRPr lang="en-US" sz="2400">
                  <a:latin typeface="+mj-lt"/>
                </a:endParaRPr>
              </a:p>
              <a:p>
                <a:pPr algn="just"/>
                <a:r>
                  <a:rPr lang="en-US" sz="2400" i="1" u="sng" smtClean="0">
                    <a:solidFill>
                      <a:schemeClr val="tx2"/>
                    </a:solidFill>
                    <a:latin typeface="+mj-lt"/>
                  </a:rPr>
                  <a:t>Ví </a:t>
                </a:r>
                <a:r>
                  <a:rPr lang="en-US" sz="2400" i="1" u="sng" smtClean="0">
                    <a:solidFill>
                      <a:schemeClr val="tx2"/>
                    </a:solidFill>
                    <a:latin typeface="+mj-lt"/>
                  </a:rPr>
                  <a:t>dụ:</a:t>
                </a:r>
                <a:r>
                  <a:rPr lang="en-US" sz="2400" smtClean="0">
                    <a:latin typeface="+mj-lt"/>
                  </a:rPr>
                  <a:t> </a:t>
                </a:r>
                <a:r>
                  <a:rPr lang="en-US" sz="2400">
                    <a:latin typeface="+mj-lt"/>
                  </a:rPr>
                  <a:t>MAE = 1 nghĩa là thuật toán có khả năng dự đoán các chỉ số với </a:t>
                </a:r>
                <a:r>
                  <a:rPr lang="en-US" sz="2400" smtClean="0">
                    <a:latin typeface="+mj-lt"/>
                  </a:rPr>
                  <a:t>sai số là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</a:rPr>
                      <m:t>±1</m:t>
                    </m:r>
                  </m:oMath>
                </a14:m>
                <a:r>
                  <a:rPr lang="en-US" sz="240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1113" t="-2201" r="-1044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9377" y="5715000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/>
              <a:t>MAE trung bình của 10 </a:t>
            </a:r>
            <a:r>
              <a:rPr lang="en-US" sz="2400" smtClean="0"/>
              <a:t>lần chạy </a:t>
            </a:r>
            <a:r>
              <a:rPr lang="en-US" sz="2400" smtClean="0"/>
              <a:t>là </a:t>
            </a:r>
            <a:r>
              <a:rPr lang="en-US" sz="2400" smtClean="0">
                <a:solidFill>
                  <a:srgbClr val="FFFF00"/>
                </a:solidFill>
              </a:rPr>
              <a:t>0.7578</a:t>
            </a:r>
            <a:r>
              <a:rPr lang="en-US" sz="240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Thực </a:t>
            </a:r>
            <a:r>
              <a:rPr lang="en-US" sz="2400" smtClean="0">
                <a:solidFill>
                  <a:schemeClr val="tx1"/>
                </a:solidFill>
              </a:rPr>
              <a:t>nghiệm với bộ dữ liệu thu thập thực tế (700 dòng, chứa các điều kiện ngữ cảnh):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Nhận xét, kết luận: 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Blah blah blah …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WordArt 7"/>
          <p:cNvSpPr>
            <a:spLocks noChangeArrowheads="1" noChangeShapeType="1" noTextEdit="1"/>
          </p:cNvSpPr>
          <p:nvPr/>
        </p:nvSpPr>
        <p:spPr bwMode="gray">
          <a:xfrm>
            <a:off x="2514600" y="4800600"/>
            <a:ext cx="6019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Cảm ơn đã chú ý theo dõi </a:t>
            </a:r>
            <a:r>
              <a:rPr lang="en-US" sz="54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!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15000" y="6221412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Giới thiệu đề tài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br>
              <a:rPr lang="en-US" sz="2200" smtClean="0"/>
            </a:br>
            <a:r>
              <a:rPr lang="en-US" sz="2200" smtClean="0"/>
              <a:t>kết hợp mô hình hồi quy tuyến tính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đề tài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297180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Việt Nam có tiềm năng du lịch lớn, thu hút khách du lịch thế giới.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Công nghệ thông tin phát triển, xu hướng sử dụng điện thông minh ngày một phổ biến.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Khách du lịch cần những thông tin, những lời gợi ý chính xác, nhanh chóng.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3525" y="4876800"/>
            <a:ext cx="5673348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</a:rPr>
              <a:t>Hệ khuyến nghị + Điện thoại thông minh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Khảo sát các phương pháp khuyến nghị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345359"/>
            <a:ext cx="45464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br>
              <a:rPr lang="en-US" sz="2200" smtClean="0"/>
            </a:br>
            <a:r>
              <a:rPr lang="en-US" sz="2200" smtClean="0"/>
              <a:t>kết hợp mô hình hồi quy tuyến tính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hai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Các hệ thống khuyến nghị truyền thống chỉ quan tâm 2 yếu tố (2 chiều): người dùng và đối tượng cần được khuyến nghị.</a:t>
            </a: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Mục tiêu: dựa vào những chỉ số đánh giá đã </a:t>
            </a:r>
            <a:r>
              <a:rPr lang="en-US" sz="2400" smtClean="0">
                <a:solidFill>
                  <a:schemeClr val="tx1"/>
                </a:solidFill>
              </a:rPr>
              <a:t>có, </a:t>
            </a:r>
            <a:r>
              <a:rPr lang="en-US" sz="2400" smtClean="0">
                <a:solidFill>
                  <a:schemeClr val="tx1"/>
                </a:solidFill>
              </a:rPr>
              <a:t>từ đó dự đoán những chỉ số đánh giá còn thiếu. Sau đó, chọn ra những đối tượng có chỉ số đánh giá dự đoán cao nhất, gợi ý cho người dùng.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6646" y="2590800"/>
            <a:ext cx="4179349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>
                <a:solidFill>
                  <a:schemeClr val="tx1"/>
                </a:solidFill>
              </a:rPr>
              <a:t>R: (Users </a:t>
            </a:r>
            <a:r>
              <a:rPr lang="en-US" sz="2400">
                <a:solidFill>
                  <a:schemeClr val="tx1"/>
                </a:solidFill>
              </a:rPr>
              <a:t>x</a:t>
            </a:r>
            <a:r>
              <a:rPr lang="en-US" sz="2400" i="1">
                <a:solidFill>
                  <a:schemeClr val="tx1"/>
                </a:solidFill>
              </a:rPr>
              <a:t> Items) </a:t>
            </a:r>
            <a:r>
              <a:rPr lang="en-US" sz="2400" i="1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>
                <a:solidFill>
                  <a:schemeClr val="tx1"/>
                </a:solidFill>
              </a:rPr>
              <a:t> Ratings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dựa trên nội dung </a:t>
            </a:r>
            <a:r>
              <a:rPr lang="en-US" sz="2400" i="1" smtClean="0"/>
              <a:t>(content-based)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bằng cách đánh giá độ tương đồng </a:t>
            </a:r>
            <a:r>
              <a:rPr lang="en-US" sz="2400" i="1" smtClean="0"/>
              <a:t>(collaborative)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kinh nghiệm </a:t>
            </a:r>
            <a:r>
              <a:rPr lang="en-US" i="1" smtClean="0">
                <a:solidFill>
                  <a:schemeClr val="tx2"/>
                </a:solidFill>
              </a:rPr>
              <a:t>(memory-based)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mô hình </a:t>
            </a:r>
            <a:r>
              <a:rPr lang="en-US" i="1" smtClean="0">
                <a:solidFill>
                  <a:schemeClr val="tx2"/>
                </a:solidFill>
              </a:rPr>
              <a:t>(model-based)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endParaRPr lang="en-US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lai </a:t>
            </a:r>
            <a:r>
              <a:rPr lang="en-US" sz="2400" i="1" smtClean="0"/>
              <a:t>(hybrid)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799"/>
            <a:ext cx="2514600" cy="215537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38600"/>
            <a:ext cx="22098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3" y="4038600"/>
            <a:ext cx="2215487" cy="2215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44" y="1447800"/>
            <a:ext cx="3133156" cy="2168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92458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u="sng" smtClean="0">
                <a:solidFill>
                  <a:schemeClr val="tx2"/>
                </a:solidFill>
              </a:rPr>
              <a:t>Ví dụ:</a:t>
            </a:r>
            <a:endParaRPr lang="en-US" sz="2800" i="1" u="sng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Quan tâm đến các chiều ngữ cảnh </a:t>
            </a:r>
            <a:r>
              <a:rPr lang="en-US" sz="2400" i="1" smtClean="0"/>
              <a:t>(context)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Những </a:t>
            </a:r>
            <a:r>
              <a:rPr lang="en-US" sz="2400" smtClean="0">
                <a:solidFill>
                  <a:schemeClr val="tx1"/>
                </a:solidFill>
              </a:rPr>
              <a:t>thông tin ngữ cảnh (thời gian, thời tiết, tâm trạng, bạn đồng hành …) có ảnh hưởng đến đánh giá của người </a:t>
            </a:r>
            <a:r>
              <a:rPr lang="en-US" sz="2400" smtClean="0">
                <a:solidFill>
                  <a:schemeClr val="tx1"/>
                </a:solidFill>
              </a:rPr>
              <a:t>dùng.</a:t>
            </a:r>
            <a:endParaRPr lang="en-US" sz="240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i="1" u="sng" smtClean="0"/>
              <a:t>Ví dụ: 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/>
              <a:t>Đ</a:t>
            </a:r>
            <a:r>
              <a:rPr lang="en-US" sz="2400" smtClean="0"/>
              <a:t>i xem phim A với người yêu, 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/>
              <a:t>Đi xem phim A với </a:t>
            </a:r>
            <a:r>
              <a:rPr lang="en-US" sz="2400" smtClean="0"/>
              <a:t>em trai, </a:t>
            </a:r>
            <a:r>
              <a:rPr lang="en-US" sz="2400"/>
              <a:t>đánh giá </a:t>
            </a:r>
            <a:r>
              <a:rPr lang="en-US" sz="2400" smtClean="0"/>
              <a:t>4.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sáng, 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trưa, đánh giá 3.</a:t>
            </a:r>
            <a:endParaRPr lang="en-US" sz="2400"/>
          </a:p>
          <a:p>
            <a:pPr algn="just"/>
            <a:endParaRPr lang="en-US" sz="24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95942" y="1752600"/>
            <a:ext cx="5718233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 smtClean="0">
                <a:solidFill>
                  <a:schemeClr val="tx1"/>
                </a:solidFill>
              </a:rPr>
              <a:t>R: (Users </a:t>
            </a:r>
            <a:r>
              <a:rPr lang="en-US" sz="2400" smtClean="0">
                <a:solidFill>
                  <a:schemeClr val="tx1"/>
                </a:solidFill>
              </a:rPr>
              <a:t>x</a:t>
            </a:r>
            <a:r>
              <a:rPr lang="en-US" sz="2400" i="1" smtClean="0">
                <a:solidFill>
                  <a:schemeClr val="tx1"/>
                </a:solidFill>
              </a:rPr>
              <a:t> Items x Contexts) </a:t>
            </a:r>
            <a:r>
              <a:rPr lang="en-US" sz="2400" i="1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 smtClean="0">
                <a:solidFill>
                  <a:schemeClr val="tx1"/>
                </a:solidFill>
              </a:rPr>
              <a:t> Ratings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219d">
  <a:themeElements>
    <a:clrScheme name="217tgp_cube_dark 3">
      <a:dk1>
        <a:srgbClr val="969696"/>
      </a:dk1>
      <a:lt1>
        <a:srgbClr val="FFFFFF"/>
      </a:lt1>
      <a:dk2>
        <a:srgbClr val="3F1F53"/>
      </a:dk2>
      <a:lt2>
        <a:srgbClr val="F3CC9D"/>
      </a:lt2>
      <a:accent1>
        <a:srgbClr val="557FE7"/>
      </a:accent1>
      <a:accent2>
        <a:srgbClr val="84ACCA"/>
      </a:accent2>
      <a:accent3>
        <a:srgbClr val="AFABB3"/>
      </a:accent3>
      <a:accent4>
        <a:srgbClr val="DADADA"/>
      </a:accent4>
      <a:accent5>
        <a:srgbClr val="B4C0F1"/>
      </a:accent5>
      <a:accent6>
        <a:srgbClr val="779BB7"/>
      </a:accent6>
      <a:hlink>
        <a:srgbClr val="9351C9"/>
      </a:hlink>
      <a:folHlink>
        <a:srgbClr val="3EB2AC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84ACCA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779BB7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cdb2004219d</Template>
  <TotalTime>753</TotalTime>
  <Words>1141</Words>
  <Application>Microsoft Office PowerPoint</Application>
  <PresentationFormat>On-screen Show (4:3)</PresentationFormat>
  <Paragraphs>318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cdb2004219d</vt:lpstr>
      <vt:lpstr>HỆ THỐNG KHUYẾN NGHỊ HỖ TRỢ KHÁCH DU LỊCH DÙNG ĐIỆN THOẠI ANDROID</vt:lpstr>
      <vt:lpstr>Nội dung trình bày</vt:lpstr>
      <vt:lpstr>PowerPoint Presentation</vt:lpstr>
      <vt:lpstr>Giới thiệu đề tài</vt:lpstr>
      <vt:lpstr>PowerPoint Presentation</vt:lpstr>
      <vt:lpstr>Phương pháp khuyến nghị hai chiều</vt:lpstr>
      <vt:lpstr>Phương pháp khuyến nghị hai chiều</vt:lpstr>
      <vt:lpstr>Phương pháp khuyến nghị hai chiều</vt:lpstr>
      <vt:lpstr>Phương pháp khuyến nghị nhiều chiều</vt:lpstr>
      <vt:lpstr>Phương pháp khuyến nghị nhiều chiều</vt:lpstr>
      <vt:lpstr>Phương pháp khuyến nghị nhiều chiều</vt:lpstr>
      <vt:lpstr>PowerPoint Presentation</vt:lpstr>
      <vt:lpstr>Phương pháp thu giảm số chiều  kết hợp mô hình hồi quy tuyến tính </vt:lpstr>
      <vt:lpstr>Phương pháp thu giảm số chiều  kết hợp mô hình hồi quy tuyến tính </vt:lpstr>
      <vt:lpstr>PowerPoint Presentation</vt:lpstr>
      <vt:lpstr>Hiện thực hóa</vt:lpstr>
      <vt:lpstr>Hiện thực hóa</vt:lpstr>
      <vt:lpstr>Hiện thực hóa</vt:lpstr>
      <vt:lpstr>PowerPoint Presentation</vt:lpstr>
      <vt:lpstr>Đánh giá và kết luận</vt:lpstr>
      <vt:lpstr>Đánh giá và kết luận</vt:lpstr>
      <vt:lpstr>Đánh giá và kết luận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LEHIEU</dc:creator>
  <cp:lastModifiedBy>LEHIEU</cp:lastModifiedBy>
  <cp:revision>157</cp:revision>
  <dcterms:created xsi:type="dcterms:W3CDTF">2012-01-30T05:10:08Z</dcterms:created>
  <dcterms:modified xsi:type="dcterms:W3CDTF">2012-02-02T10:39:40Z</dcterms:modified>
</cp:coreProperties>
</file>